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7C4A03-AE0B-445A-A5C6-7271106EE288}" v="11" dt="2024-11-06T05:06:28.5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70" d="100"/>
          <a:sy n="70" d="100"/>
        </p:scale>
        <p:origin x="1123"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D92B4-D91D-4672-9F87-019F788D55C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B72E07-B2FC-4754-9397-D895AADDF12E}">
      <dgm:prSet/>
      <dgm:spPr/>
      <dgm:t>
        <a:bodyPr/>
        <a:lstStyle/>
        <a:p>
          <a:r>
            <a:rPr lang="en-US"/>
            <a:t>The dataset is obtained from Kaggle, so there was no cleaning involved.</a:t>
          </a:r>
        </a:p>
      </dgm:t>
    </dgm:pt>
    <dgm:pt modelId="{34041A82-10AF-4FE7-939E-3491D94EEA75}" type="parTrans" cxnId="{96F0E5A3-0C9E-4537-9996-C2DAADAAC98C}">
      <dgm:prSet/>
      <dgm:spPr/>
      <dgm:t>
        <a:bodyPr/>
        <a:lstStyle/>
        <a:p>
          <a:endParaRPr lang="en-US"/>
        </a:p>
      </dgm:t>
    </dgm:pt>
    <dgm:pt modelId="{F76FA9C1-3A7F-4564-8C71-FFAC2B69547E}" type="sibTrans" cxnId="{96F0E5A3-0C9E-4537-9996-C2DAADAAC98C}">
      <dgm:prSet/>
      <dgm:spPr/>
      <dgm:t>
        <a:bodyPr/>
        <a:lstStyle/>
        <a:p>
          <a:endParaRPr lang="en-US"/>
        </a:p>
      </dgm:t>
    </dgm:pt>
    <dgm:pt modelId="{9FD3808F-F82A-4785-8AB7-5A0B811CBB8A}">
      <dgm:prSet/>
      <dgm:spPr/>
      <dgm:t>
        <a:bodyPr/>
        <a:lstStyle/>
        <a:p>
          <a:r>
            <a:rPr lang="en-US"/>
            <a:t>When it comes to preprocessing, we had quite few steps but initially we had dropped the date column to avoid difficulty while checking the correlation between the other variables.</a:t>
          </a:r>
        </a:p>
      </dgm:t>
    </dgm:pt>
    <dgm:pt modelId="{A0780864-F85B-44EC-82E9-960627620CC1}" type="parTrans" cxnId="{2FCA0F71-B585-48DB-BD91-D876D6BC3D6D}">
      <dgm:prSet/>
      <dgm:spPr/>
      <dgm:t>
        <a:bodyPr/>
        <a:lstStyle/>
        <a:p>
          <a:endParaRPr lang="en-US"/>
        </a:p>
      </dgm:t>
    </dgm:pt>
    <dgm:pt modelId="{6C64C94B-F4D0-4AFD-8241-69436879D3D0}" type="sibTrans" cxnId="{2FCA0F71-B585-48DB-BD91-D876D6BC3D6D}">
      <dgm:prSet/>
      <dgm:spPr/>
      <dgm:t>
        <a:bodyPr/>
        <a:lstStyle/>
        <a:p>
          <a:endParaRPr lang="en-US"/>
        </a:p>
      </dgm:t>
    </dgm:pt>
    <dgm:pt modelId="{0017DB74-973E-4E7E-B891-AF785F086D46}">
      <dgm:prSet/>
      <dgm:spPr/>
      <dgm:t>
        <a:bodyPr/>
        <a:lstStyle/>
        <a:p>
          <a:r>
            <a:rPr lang="en-US"/>
            <a:t>And we had split the data in the ratio of 80 : 20 as train and test sets based on the chronological order.</a:t>
          </a:r>
        </a:p>
      </dgm:t>
    </dgm:pt>
    <dgm:pt modelId="{83007162-7293-475D-B3A2-3CC932598D4A}" type="parTrans" cxnId="{9F2539A8-1B57-4379-9311-74A081F77F1C}">
      <dgm:prSet/>
      <dgm:spPr/>
      <dgm:t>
        <a:bodyPr/>
        <a:lstStyle/>
        <a:p>
          <a:endParaRPr lang="en-US"/>
        </a:p>
      </dgm:t>
    </dgm:pt>
    <dgm:pt modelId="{4EA335ED-1C3E-4D36-AF8C-9E841BFC0263}" type="sibTrans" cxnId="{9F2539A8-1B57-4379-9311-74A081F77F1C}">
      <dgm:prSet/>
      <dgm:spPr/>
      <dgm:t>
        <a:bodyPr/>
        <a:lstStyle/>
        <a:p>
          <a:endParaRPr lang="en-US"/>
        </a:p>
      </dgm:t>
    </dgm:pt>
    <dgm:pt modelId="{4B257DED-A2DE-4AFC-BFBE-290808CFAA71}" type="pres">
      <dgm:prSet presAssocID="{FBAD92B4-D91D-4672-9F87-019F788D55C3}" presName="root" presStyleCnt="0">
        <dgm:presLayoutVars>
          <dgm:dir/>
          <dgm:resizeHandles val="exact"/>
        </dgm:presLayoutVars>
      </dgm:prSet>
      <dgm:spPr/>
    </dgm:pt>
    <dgm:pt modelId="{5F3CC009-5F49-4AC2-9B81-C6B76179C5A5}" type="pres">
      <dgm:prSet presAssocID="{78B72E07-B2FC-4754-9397-D895AADDF12E}" presName="compNode" presStyleCnt="0"/>
      <dgm:spPr/>
    </dgm:pt>
    <dgm:pt modelId="{1843D1CD-6347-47A5-B118-303C182D9A81}" type="pres">
      <dgm:prSet presAssocID="{78B72E07-B2FC-4754-9397-D895AADDF12E}" presName="bgRect" presStyleLbl="bgShp" presStyleIdx="0" presStyleCnt="3"/>
      <dgm:spPr/>
    </dgm:pt>
    <dgm:pt modelId="{C5E00867-D0D9-42EB-A764-F424F4B074D9}" type="pres">
      <dgm:prSet presAssocID="{78B72E07-B2FC-4754-9397-D895AADDF1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BD1EC71E-F66B-418D-9BFE-20CACE8FF5E0}" type="pres">
      <dgm:prSet presAssocID="{78B72E07-B2FC-4754-9397-D895AADDF12E}" presName="spaceRect" presStyleCnt="0"/>
      <dgm:spPr/>
    </dgm:pt>
    <dgm:pt modelId="{BA8BA151-B3B8-4030-B4A0-523D6D75D059}" type="pres">
      <dgm:prSet presAssocID="{78B72E07-B2FC-4754-9397-D895AADDF12E}" presName="parTx" presStyleLbl="revTx" presStyleIdx="0" presStyleCnt="3">
        <dgm:presLayoutVars>
          <dgm:chMax val="0"/>
          <dgm:chPref val="0"/>
        </dgm:presLayoutVars>
      </dgm:prSet>
      <dgm:spPr/>
    </dgm:pt>
    <dgm:pt modelId="{6C83C5E7-5C77-4773-A551-0A93347539FC}" type="pres">
      <dgm:prSet presAssocID="{F76FA9C1-3A7F-4564-8C71-FFAC2B69547E}" presName="sibTrans" presStyleCnt="0"/>
      <dgm:spPr/>
    </dgm:pt>
    <dgm:pt modelId="{6D740D8E-5E8E-4FBF-A72E-AF8F2BDE9C16}" type="pres">
      <dgm:prSet presAssocID="{9FD3808F-F82A-4785-8AB7-5A0B811CBB8A}" presName="compNode" presStyleCnt="0"/>
      <dgm:spPr/>
    </dgm:pt>
    <dgm:pt modelId="{D308C521-23E3-4A18-B4DC-B96C43584282}" type="pres">
      <dgm:prSet presAssocID="{9FD3808F-F82A-4785-8AB7-5A0B811CBB8A}" presName="bgRect" presStyleLbl="bgShp" presStyleIdx="1" presStyleCnt="3"/>
      <dgm:spPr/>
    </dgm:pt>
    <dgm:pt modelId="{EF56B2F5-9355-4406-8D11-50B44BE0FC6A}" type="pres">
      <dgm:prSet presAssocID="{9FD3808F-F82A-4785-8AB7-5A0B811CBB8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422C8B54-6E8A-43C1-B81F-D75EE8F8A684}" type="pres">
      <dgm:prSet presAssocID="{9FD3808F-F82A-4785-8AB7-5A0B811CBB8A}" presName="spaceRect" presStyleCnt="0"/>
      <dgm:spPr/>
    </dgm:pt>
    <dgm:pt modelId="{C6C9D16C-A4EB-4545-A203-E138BBA9EF39}" type="pres">
      <dgm:prSet presAssocID="{9FD3808F-F82A-4785-8AB7-5A0B811CBB8A}" presName="parTx" presStyleLbl="revTx" presStyleIdx="1" presStyleCnt="3">
        <dgm:presLayoutVars>
          <dgm:chMax val="0"/>
          <dgm:chPref val="0"/>
        </dgm:presLayoutVars>
      </dgm:prSet>
      <dgm:spPr/>
    </dgm:pt>
    <dgm:pt modelId="{A827D44D-94A4-476F-B2F3-F143D34C7C9C}" type="pres">
      <dgm:prSet presAssocID="{6C64C94B-F4D0-4AFD-8241-69436879D3D0}" presName="sibTrans" presStyleCnt="0"/>
      <dgm:spPr/>
    </dgm:pt>
    <dgm:pt modelId="{FC2B1E7D-4522-4A07-94C8-B0F61D93320C}" type="pres">
      <dgm:prSet presAssocID="{0017DB74-973E-4E7E-B891-AF785F086D46}" presName="compNode" presStyleCnt="0"/>
      <dgm:spPr/>
    </dgm:pt>
    <dgm:pt modelId="{176328AC-89FE-474F-8FDE-C573CF003CB7}" type="pres">
      <dgm:prSet presAssocID="{0017DB74-973E-4E7E-B891-AF785F086D46}" presName="bgRect" presStyleLbl="bgShp" presStyleIdx="2" presStyleCnt="3"/>
      <dgm:spPr/>
    </dgm:pt>
    <dgm:pt modelId="{CA0ADCC9-102C-4BD8-AFFF-A7D7829DC1AC}" type="pres">
      <dgm:prSet presAssocID="{0017DB74-973E-4E7E-B891-AF785F086D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980E88E-6B7B-43B0-930A-B4FBA19DA099}" type="pres">
      <dgm:prSet presAssocID="{0017DB74-973E-4E7E-B891-AF785F086D46}" presName="spaceRect" presStyleCnt="0"/>
      <dgm:spPr/>
    </dgm:pt>
    <dgm:pt modelId="{D4A058FB-8E64-4DDA-99ED-5FE7FE106ED6}" type="pres">
      <dgm:prSet presAssocID="{0017DB74-973E-4E7E-B891-AF785F086D46}" presName="parTx" presStyleLbl="revTx" presStyleIdx="2" presStyleCnt="3">
        <dgm:presLayoutVars>
          <dgm:chMax val="0"/>
          <dgm:chPref val="0"/>
        </dgm:presLayoutVars>
      </dgm:prSet>
      <dgm:spPr/>
    </dgm:pt>
  </dgm:ptLst>
  <dgm:cxnLst>
    <dgm:cxn modelId="{AD7B8E02-A017-414B-8695-1D6C94EE42E3}" type="presOf" srcId="{9FD3808F-F82A-4785-8AB7-5A0B811CBB8A}" destId="{C6C9D16C-A4EB-4545-A203-E138BBA9EF39}" srcOrd="0" destOrd="0" presId="urn:microsoft.com/office/officeart/2018/2/layout/IconVerticalSolidList"/>
    <dgm:cxn modelId="{A35C5E2D-9360-413D-BC07-62EBDEB40683}" type="presOf" srcId="{78B72E07-B2FC-4754-9397-D895AADDF12E}" destId="{BA8BA151-B3B8-4030-B4A0-523D6D75D059}" srcOrd="0" destOrd="0" presId="urn:microsoft.com/office/officeart/2018/2/layout/IconVerticalSolidList"/>
    <dgm:cxn modelId="{618D686F-0C43-4825-9ABE-2E770FEC2191}" type="presOf" srcId="{FBAD92B4-D91D-4672-9F87-019F788D55C3}" destId="{4B257DED-A2DE-4AFC-BFBE-290808CFAA71}" srcOrd="0" destOrd="0" presId="urn:microsoft.com/office/officeart/2018/2/layout/IconVerticalSolidList"/>
    <dgm:cxn modelId="{2FCA0F71-B585-48DB-BD91-D876D6BC3D6D}" srcId="{FBAD92B4-D91D-4672-9F87-019F788D55C3}" destId="{9FD3808F-F82A-4785-8AB7-5A0B811CBB8A}" srcOrd="1" destOrd="0" parTransId="{A0780864-F85B-44EC-82E9-960627620CC1}" sibTransId="{6C64C94B-F4D0-4AFD-8241-69436879D3D0}"/>
    <dgm:cxn modelId="{F8687A8E-4A19-42E4-A51D-DA5949281D8E}" type="presOf" srcId="{0017DB74-973E-4E7E-B891-AF785F086D46}" destId="{D4A058FB-8E64-4DDA-99ED-5FE7FE106ED6}" srcOrd="0" destOrd="0" presId="urn:microsoft.com/office/officeart/2018/2/layout/IconVerticalSolidList"/>
    <dgm:cxn modelId="{96F0E5A3-0C9E-4537-9996-C2DAADAAC98C}" srcId="{FBAD92B4-D91D-4672-9F87-019F788D55C3}" destId="{78B72E07-B2FC-4754-9397-D895AADDF12E}" srcOrd="0" destOrd="0" parTransId="{34041A82-10AF-4FE7-939E-3491D94EEA75}" sibTransId="{F76FA9C1-3A7F-4564-8C71-FFAC2B69547E}"/>
    <dgm:cxn modelId="{9F2539A8-1B57-4379-9311-74A081F77F1C}" srcId="{FBAD92B4-D91D-4672-9F87-019F788D55C3}" destId="{0017DB74-973E-4E7E-B891-AF785F086D46}" srcOrd="2" destOrd="0" parTransId="{83007162-7293-475D-B3A2-3CC932598D4A}" sibTransId="{4EA335ED-1C3E-4D36-AF8C-9E841BFC0263}"/>
    <dgm:cxn modelId="{451AE940-7D04-40B5-85BD-608727FB6C47}" type="presParOf" srcId="{4B257DED-A2DE-4AFC-BFBE-290808CFAA71}" destId="{5F3CC009-5F49-4AC2-9B81-C6B76179C5A5}" srcOrd="0" destOrd="0" presId="urn:microsoft.com/office/officeart/2018/2/layout/IconVerticalSolidList"/>
    <dgm:cxn modelId="{D83A2702-0426-4C6D-8406-6D0762327C5F}" type="presParOf" srcId="{5F3CC009-5F49-4AC2-9B81-C6B76179C5A5}" destId="{1843D1CD-6347-47A5-B118-303C182D9A81}" srcOrd="0" destOrd="0" presId="urn:microsoft.com/office/officeart/2018/2/layout/IconVerticalSolidList"/>
    <dgm:cxn modelId="{4237E373-62D2-4BC2-B4A1-B23CEE326358}" type="presParOf" srcId="{5F3CC009-5F49-4AC2-9B81-C6B76179C5A5}" destId="{C5E00867-D0D9-42EB-A764-F424F4B074D9}" srcOrd="1" destOrd="0" presId="urn:microsoft.com/office/officeart/2018/2/layout/IconVerticalSolidList"/>
    <dgm:cxn modelId="{57073FF7-6650-41D0-BCE3-A13241569B62}" type="presParOf" srcId="{5F3CC009-5F49-4AC2-9B81-C6B76179C5A5}" destId="{BD1EC71E-F66B-418D-9BFE-20CACE8FF5E0}" srcOrd="2" destOrd="0" presId="urn:microsoft.com/office/officeart/2018/2/layout/IconVerticalSolidList"/>
    <dgm:cxn modelId="{0CA6F661-821E-414F-9448-64D9295CBC2C}" type="presParOf" srcId="{5F3CC009-5F49-4AC2-9B81-C6B76179C5A5}" destId="{BA8BA151-B3B8-4030-B4A0-523D6D75D059}" srcOrd="3" destOrd="0" presId="urn:microsoft.com/office/officeart/2018/2/layout/IconVerticalSolidList"/>
    <dgm:cxn modelId="{10933A19-2995-4005-857F-A122244019F4}" type="presParOf" srcId="{4B257DED-A2DE-4AFC-BFBE-290808CFAA71}" destId="{6C83C5E7-5C77-4773-A551-0A93347539FC}" srcOrd="1" destOrd="0" presId="urn:microsoft.com/office/officeart/2018/2/layout/IconVerticalSolidList"/>
    <dgm:cxn modelId="{CF746D60-7DA0-447F-B1ED-EE9C04869A3B}" type="presParOf" srcId="{4B257DED-A2DE-4AFC-BFBE-290808CFAA71}" destId="{6D740D8E-5E8E-4FBF-A72E-AF8F2BDE9C16}" srcOrd="2" destOrd="0" presId="urn:microsoft.com/office/officeart/2018/2/layout/IconVerticalSolidList"/>
    <dgm:cxn modelId="{6319B8DB-E19B-4EB7-8A1B-6332E396D908}" type="presParOf" srcId="{6D740D8E-5E8E-4FBF-A72E-AF8F2BDE9C16}" destId="{D308C521-23E3-4A18-B4DC-B96C43584282}" srcOrd="0" destOrd="0" presId="urn:microsoft.com/office/officeart/2018/2/layout/IconVerticalSolidList"/>
    <dgm:cxn modelId="{2C79670E-7369-45FF-B438-D6EB9F6901A6}" type="presParOf" srcId="{6D740D8E-5E8E-4FBF-A72E-AF8F2BDE9C16}" destId="{EF56B2F5-9355-4406-8D11-50B44BE0FC6A}" srcOrd="1" destOrd="0" presId="urn:microsoft.com/office/officeart/2018/2/layout/IconVerticalSolidList"/>
    <dgm:cxn modelId="{267DCC31-CAEE-4227-A5EB-9410115BF177}" type="presParOf" srcId="{6D740D8E-5E8E-4FBF-A72E-AF8F2BDE9C16}" destId="{422C8B54-6E8A-43C1-B81F-D75EE8F8A684}" srcOrd="2" destOrd="0" presId="urn:microsoft.com/office/officeart/2018/2/layout/IconVerticalSolidList"/>
    <dgm:cxn modelId="{5BB14BD8-66CD-412E-9266-ABE0A6F5A24D}" type="presParOf" srcId="{6D740D8E-5E8E-4FBF-A72E-AF8F2BDE9C16}" destId="{C6C9D16C-A4EB-4545-A203-E138BBA9EF39}" srcOrd="3" destOrd="0" presId="urn:microsoft.com/office/officeart/2018/2/layout/IconVerticalSolidList"/>
    <dgm:cxn modelId="{730CBA70-EFEB-40BB-843E-8097A1001F50}" type="presParOf" srcId="{4B257DED-A2DE-4AFC-BFBE-290808CFAA71}" destId="{A827D44D-94A4-476F-B2F3-F143D34C7C9C}" srcOrd="3" destOrd="0" presId="urn:microsoft.com/office/officeart/2018/2/layout/IconVerticalSolidList"/>
    <dgm:cxn modelId="{20310917-5DF7-4E64-AC8F-6B1822658BF6}" type="presParOf" srcId="{4B257DED-A2DE-4AFC-BFBE-290808CFAA71}" destId="{FC2B1E7D-4522-4A07-94C8-B0F61D93320C}" srcOrd="4" destOrd="0" presId="urn:microsoft.com/office/officeart/2018/2/layout/IconVerticalSolidList"/>
    <dgm:cxn modelId="{C9C3848A-90DA-4DF3-8334-3FB1B7417D19}" type="presParOf" srcId="{FC2B1E7D-4522-4A07-94C8-B0F61D93320C}" destId="{176328AC-89FE-474F-8FDE-C573CF003CB7}" srcOrd="0" destOrd="0" presId="urn:microsoft.com/office/officeart/2018/2/layout/IconVerticalSolidList"/>
    <dgm:cxn modelId="{1022D2AB-5645-448C-9233-F763FC1D7CA3}" type="presParOf" srcId="{FC2B1E7D-4522-4A07-94C8-B0F61D93320C}" destId="{CA0ADCC9-102C-4BD8-AFFF-A7D7829DC1AC}" srcOrd="1" destOrd="0" presId="urn:microsoft.com/office/officeart/2018/2/layout/IconVerticalSolidList"/>
    <dgm:cxn modelId="{D07419DF-25BE-4246-A3FE-E84B8BB1C945}" type="presParOf" srcId="{FC2B1E7D-4522-4A07-94C8-B0F61D93320C}" destId="{1980E88E-6B7B-43B0-930A-B4FBA19DA099}" srcOrd="2" destOrd="0" presId="urn:microsoft.com/office/officeart/2018/2/layout/IconVerticalSolidList"/>
    <dgm:cxn modelId="{E95A51BA-3704-4D7B-9C2D-5D6B092326C1}" type="presParOf" srcId="{FC2B1E7D-4522-4A07-94C8-B0F61D93320C}" destId="{D4A058FB-8E64-4DDA-99ED-5FE7FE106ED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3D1CD-6347-47A5-B118-303C182D9A81}">
      <dsp:nvSpPr>
        <dsp:cNvPr id="0" name=""/>
        <dsp:cNvSpPr/>
      </dsp:nvSpPr>
      <dsp:spPr>
        <a:xfrm>
          <a:off x="0" y="453"/>
          <a:ext cx="10353675" cy="10610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00867-D0D9-42EB-A764-F424F4B074D9}">
      <dsp:nvSpPr>
        <dsp:cNvPr id="0" name=""/>
        <dsp:cNvSpPr/>
      </dsp:nvSpPr>
      <dsp:spPr>
        <a:xfrm>
          <a:off x="320982" y="239200"/>
          <a:ext cx="583603" cy="5836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8BA151-B3B8-4030-B4A0-523D6D75D059}">
      <dsp:nvSpPr>
        <dsp:cNvPr id="0" name=""/>
        <dsp:cNvSpPr/>
      </dsp:nvSpPr>
      <dsp:spPr>
        <a:xfrm>
          <a:off x="1225568" y="453"/>
          <a:ext cx="9128106" cy="106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0" tIns="112300" rIns="112300" bIns="112300" numCol="1" spcCol="1270" anchor="ctr" anchorCtr="0">
          <a:noAutofit/>
        </a:bodyPr>
        <a:lstStyle/>
        <a:p>
          <a:pPr marL="0" lvl="0" indent="0" algn="l" defTabSz="933450">
            <a:lnSpc>
              <a:spcPct val="90000"/>
            </a:lnSpc>
            <a:spcBef>
              <a:spcPct val="0"/>
            </a:spcBef>
            <a:spcAft>
              <a:spcPct val="35000"/>
            </a:spcAft>
            <a:buNone/>
          </a:pPr>
          <a:r>
            <a:rPr lang="en-US" sz="2100" kern="1200"/>
            <a:t>The dataset is obtained from Kaggle, so there was no cleaning involved.</a:t>
          </a:r>
        </a:p>
      </dsp:txBody>
      <dsp:txXfrm>
        <a:off x="1225568" y="453"/>
        <a:ext cx="9128106" cy="1061098"/>
      </dsp:txXfrm>
    </dsp:sp>
    <dsp:sp modelId="{D308C521-23E3-4A18-B4DC-B96C43584282}">
      <dsp:nvSpPr>
        <dsp:cNvPr id="0" name=""/>
        <dsp:cNvSpPr/>
      </dsp:nvSpPr>
      <dsp:spPr>
        <a:xfrm>
          <a:off x="0" y="1326825"/>
          <a:ext cx="10353675" cy="10610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56B2F5-9355-4406-8D11-50B44BE0FC6A}">
      <dsp:nvSpPr>
        <dsp:cNvPr id="0" name=""/>
        <dsp:cNvSpPr/>
      </dsp:nvSpPr>
      <dsp:spPr>
        <a:xfrm>
          <a:off x="320982" y="1565573"/>
          <a:ext cx="583603" cy="5836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C9D16C-A4EB-4545-A203-E138BBA9EF39}">
      <dsp:nvSpPr>
        <dsp:cNvPr id="0" name=""/>
        <dsp:cNvSpPr/>
      </dsp:nvSpPr>
      <dsp:spPr>
        <a:xfrm>
          <a:off x="1225568" y="1326825"/>
          <a:ext cx="9128106" cy="106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0" tIns="112300" rIns="112300" bIns="112300" numCol="1" spcCol="1270" anchor="ctr" anchorCtr="0">
          <a:noAutofit/>
        </a:bodyPr>
        <a:lstStyle/>
        <a:p>
          <a:pPr marL="0" lvl="0" indent="0" algn="l" defTabSz="933450">
            <a:lnSpc>
              <a:spcPct val="90000"/>
            </a:lnSpc>
            <a:spcBef>
              <a:spcPct val="0"/>
            </a:spcBef>
            <a:spcAft>
              <a:spcPct val="35000"/>
            </a:spcAft>
            <a:buNone/>
          </a:pPr>
          <a:r>
            <a:rPr lang="en-US" sz="2100" kern="1200"/>
            <a:t>When it comes to preprocessing, we had quite few steps but initially we had dropped the date column to avoid difficulty while checking the correlation between the other variables.</a:t>
          </a:r>
        </a:p>
      </dsp:txBody>
      <dsp:txXfrm>
        <a:off x="1225568" y="1326825"/>
        <a:ext cx="9128106" cy="1061098"/>
      </dsp:txXfrm>
    </dsp:sp>
    <dsp:sp modelId="{176328AC-89FE-474F-8FDE-C573CF003CB7}">
      <dsp:nvSpPr>
        <dsp:cNvPr id="0" name=""/>
        <dsp:cNvSpPr/>
      </dsp:nvSpPr>
      <dsp:spPr>
        <a:xfrm>
          <a:off x="0" y="2653198"/>
          <a:ext cx="10353675" cy="10610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0ADCC9-102C-4BD8-AFFF-A7D7829DC1AC}">
      <dsp:nvSpPr>
        <dsp:cNvPr id="0" name=""/>
        <dsp:cNvSpPr/>
      </dsp:nvSpPr>
      <dsp:spPr>
        <a:xfrm>
          <a:off x="320982" y="2891945"/>
          <a:ext cx="583603" cy="5836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A058FB-8E64-4DDA-99ED-5FE7FE106ED6}">
      <dsp:nvSpPr>
        <dsp:cNvPr id="0" name=""/>
        <dsp:cNvSpPr/>
      </dsp:nvSpPr>
      <dsp:spPr>
        <a:xfrm>
          <a:off x="1225568" y="2653198"/>
          <a:ext cx="9128106" cy="106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0" tIns="112300" rIns="112300" bIns="112300" numCol="1" spcCol="1270" anchor="ctr" anchorCtr="0">
          <a:noAutofit/>
        </a:bodyPr>
        <a:lstStyle/>
        <a:p>
          <a:pPr marL="0" lvl="0" indent="0" algn="l" defTabSz="933450">
            <a:lnSpc>
              <a:spcPct val="90000"/>
            </a:lnSpc>
            <a:spcBef>
              <a:spcPct val="0"/>
            </a:spcBef>
            <a:spcAft>
              <a:spcPct val="35000"/>
            </a:spcAft>
            <a:buNone/>
          </a:pPr>
          <a:r>
            <a:rPr lang="en-US" sz="2100" kern="1200"/>
            <a:t>And we had split the data in the ratio of 80 : 20 as train and test sets based on the chronological order.</a:t>
          </a:r>
        </a:p>
      </dsp:txBody>
      <dsp:txXfrm>
        <a:off x="1225568" y="2653198"/>
        <a:ext cx="9128106" cy="10610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18827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0538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7500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07622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54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5752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0205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0675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453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4835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40391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3734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4461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1971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9720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60961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6476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11/5/2024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21995578"/>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machinelearningplus.com/time-series/arima-model-time-series-forecasting-python/" TargetMode="External"/><Relationship Id="rId2" Type="http://schemas.openxmlformats.org/officeDocument/2006/relationships/hyperlink" Target="https://www.kaggle.com/datasets/syedfaizanalii/nividia-stock-dataset-2023-2024" TargetMode="External"/><Relationship Id="rId1" Type="http://schemas.openxmlformats.org/officeDocument/2006/relationships/slideLayout" Target="../slideLayouts/slideLayout2.xml"/><Relationship Id="rId4" Type="http://schemas.openxmlformats.org/officeDocument/2006/relationships/hyperlink" Target="https://www.statisticshowto.com/probability-and-statistics/statistics-definitions/mean-squared-erro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4" name="Video 13" descr="Stock Market Bar Graph">
            <a:extLst>
              <a:ext uri="{FF2B5EF4-FFF2-40B4-BE49-F238E27FC236}">
                <a16:creationId xmlns:a16="http://schemas.microsoft.com/office/drawing/2014/main" id="{679603E7-8797-8A4F-99EF-99FAFC0740D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340"/>
          <a:stretch/>
        </p:blipFill>
        <p:spPr>
          <a:xfrm>
            <a:off x="-1" y="-2"/>
            <a:ext cx="12198915" cy="6857999"/>
          </a:xfrm>
          <a:prstGeom prst="rect">
            <a:avLst/>
          </a:prstGeom>
        </p:spPr>
      </p:pic>
      <p:sp>
        <p:nvSpPr>
          <p:cNvPr id="4" name="Title 3">
            <a:extLst>
              <a:ext uri="{FF2B5EF4-FFF2-40B4-BE49-F238E27FC236}">
                <a16:creationId xmlns:a16="http://schemas.microsoft.com/office/drawing/2014/main" id="{520D853D-DA1B-61AB-3D1E-D73BA47DF42E}"/>
              </a:ext>
            </a:extLst>
          </p:cNvPr>
          <p:cNvSpPr>
            <a:spLocks noGrp="1"/>
          </p:cNvSpPr>
          <p:nvPr>
            <p:ph type="ctrTitle"/>
          </p:nvPr>
        </p:nvSpPr>
        <p:spPr/>
        <p:txBody>
          <a:bodyPr>
            <a:normAutofit/>
          </a:bodyPr>
          <a:lstStyle/>
          <a:p>
            <a:r>
              <a:rPr lang="en-US" sz="4800" dirty="0"/>
              <a:t>NVIDIA Stock Price Analysis</a:t>
            </a:r>
          </a:p>
        </p:txBody>
      </p:sp>
    </p:spTree>
    <p:extLst>
      <p:ext uri="{BB962C8B-B14F-4D97-AF65-F5344CB8AC3E}">
        <p14:creationId xmlns:p14="http://schemas.microsoft.com/office/powerpoint/2010/main" val="3913462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6722-B250-D233-C14B-3271A847573D}"/>
              </a:ext>
            </a:extLst>
          </p:cNvPr>
          <p:cNvSpPr>
            <a:spLocks noGrp="1"/>
          </p:cNvSpPr>
          <p:nvPr>
            <p:ph type="title"/>
          </p:nvPr>
        </p:nvSpPr>
        <p:spPr/>
        <p:txBody>
          <a:bodyPr/>
          <a:lstStyle/>
          <a:p>
            <a:r>
              <a:rPr lang="en-US" dirty="0"/>
              <a:t>Insights and Conclusion</a:t>
            </a:r>
          </a:p>
        </p:txBody>
      </p:sp>
      <p:sp>
        <p:nvSpPr>
          <p:cNvPr id="3" name="Content Placeholder 2">
            <a:extLst>
              <a:ext uri="{FF2B5EF4-FFF2-40B4-BE49-F238E27FC236}">
                <a16:creationId xmlns:a16="http://schemas.microsoft.com/office/drawing/2014/main" id="{26335E66-790F-B595-B53C-1E4C189A129C}"/>
              </a:ext>
            </a:extLst>
          </p:cNvPr>
          <p:cNvSpPr>
            <a:spLocks noGrp="1"/>
          </p:cNvSpPr>
          <p:nvPr>
            <p:ph idx="1"/>
          </p:nvPr>
        </p:nvSpPr>
        <p:spPr/>
        <p:txBody>
          <a:bodyPr/>
          <a:lstStyle/>
          <a:p>
            <a:r>
              <a:rPr lang="en-US" dirty="0"/>
              <a:t>Based on the data, we have found that for chronological data with high correlation values it better to use Linear regression when compared to ARIMA model for predictions.</a:t>
            </a:r>
          </a:p>
          <a:p>
            <a:r>
              <a:rPr lang="en-US" dirty="0"/>
              <a:t>From Economy point of view, investing in NVIDIA would favorable when done at mid of a quarter as the close values are significantly low.</a:t>
            </a:r>
          </a:p>
          <a:p>
            <a:r>
              <a:rPr lang="en-US" dirty="0"/>
              <a:t>And due to the boom in the AI industry and requirement of higher computing speeds and power, we believe this would be great time for people to invest in NVIDIA or companies like NVIDIA. </a:t>
            </a:r>
          </a:p>
          <a:p>
            <a:endParaRPr lang="en-US" dirty="0"/>
          </a:p>
        </p:txBody>
      </p:sp>
    </p:spTree>
    <p:extLst>
      <p:ext uri="{BB962C8B-B14F-4D97-AF65-F5344CB8AC3E}">
        <p14:creationId xmlns:p14="http://schemas.microsoft.com/office/powerpoint/2010/main" val="533207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B68A6-239A-F902-25F4-B9022E7606B2}"/>
              </a:ext>
            </a:extLst>
          </p:cNvPr>
          <p:cNvSpPr>
            <a:spLocks noGrp="1"/>
          </p:cNvSpPr>
          <p:nvPr>
            <p:ph type="title"/>
          </p:nvPr>
        </p:nvSpPr>
        <p:spPr/>
        <p:txBody>
          <a:bodyPr/>
          <a:lstStyle/>
          <a:p>
            <a:r>
              <a:rPr lang="en-US" dirty="0"/>
              <a:t>Meet the Teammates</a:t>
            </a:r>
          </a:p>
        </p:txBody>
      </p:sp>
      <p:sp>
        <p:nvSpPr>
          <p:cNvPr id="3" name="Content Placeholder 2">
            <a:extLst>
              <a:ext uri="{FF2B5EF4-FFF2-40B4-BE49-F238E27FC236}">
                <a16:creationId xmlns:a16="http://schemas.microsoft.com/office/drawing/2014/main" id="{153B9770-B6C3-90B7-93ED-2D5D9EC63F6A}"/>
              </a:ext>
            </a:extLst>
          </p:cNvPr>
          <p:cNvSpPr>
            <a:spLocks noGrp="1"/>
          </p:cNvSpPr>
          <p:nvPr>
            <p:ph idx="1"/>
          </p:nvPr>
        </p:nvSpPr>
        <p:spPr/>
        <p:txBody>
          <a:bodyPr/>
          <a:lstStyle/>
          <a:p>
            <a:r>
              <a:rPr lang="en-US" dirty="0"/>
              <a:t>Aarti Ravindra </a:t>
            </a:r>
            <a:r>
              <a:rPr lang="en-US" dirty="0" err="1"/>
              <a:t>Gorle</a:t>
            </a:r>
            <a:endParaRPr lang="en-US" dirty="0"/>
          </a:p>
          <a:p>
            <a:r>
              <a:rPr lang="en-US" dirty="0"/>
              <a:t>Bhargav Gondesi</a:t>
            </a:r>
          </a:p>
          <a:p>
            <a:r>
              <a:rPr lang="en-US" dirty="0" err="1"/>
              <a:t>Princy</a:t>
            </a:r>
            <a:r>
              <a:rPr lang="en-US" dirty="0"/>
              <a:t> Sharma</a:t>
            </a:r>
          </a:p>
          <a:p>
            <a:r>
              <a:rPr lang="en-US" dirty="0"/>
              <a:t>Sonali </a:t>
            </a:r>
            <a:r>
              <a:rPr lang="en-US" dirty="0" err="1"/>
              <a:t>Linsay</a:t>
            </a:r>
            <a:r>
              <a:rPr lang="en-US" dirty="0"/>
              <a:t> Kathi</a:t>
            </a:r>
          </a:p>
        </p:txBody>
      </p:sp>
    </p:spTree>
    <p:extLst>
      <p:ext uri="{BB962C8B-B14F-4D97-AF65-F5344CB8AC3E}">
        <p14:creationId xmlns:p14="http://schemas.microsoft.com/office/powerpoint/2010/main" val="743518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AFCF1-56ED-6F30-1CD3-77A5B238763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611F009-CC8D-0C95-1F3D-5965F33487C2}"/>
              </a:ext>
            </a:extLst>
          </p:cNvPr>
          <p:cNvSpPr>
            <a:spLocks noGrp="1"/>
          </p:cNvSpPr>
          <p:nvPr>
            <p:ph idx="1"/>
          </p:nvPr>
        </p:nvSpPr>
        <p:spPr>
          <a:xfrm>
            <a:off x="924681" y="2076450"/>
            <a:ext cx="10353762" cy="3714749"/>
          </a:xfrm>
        </p:spPr>
        <p:txBody>
          <a:bodyPr/>
          <a:lstStyle/>
          <a:p>
            <a:r>
              <a:rPr lang="en-US" dirty="0"/>
              <a:t>Dataset Link: </a:t>
            </a:r>
            <a:r>
              <a:rPr lang="en-US" dirty="0">
                <a:hlinkClick r:id="rId2"/>
              </a:rPr>
              <a:t>https://www.kaggle.com/datasets/syedfaizanalii/nividia-stock-dataset-2023-2024</a:t>
            </a:r>
            <a:endParaRPr lang="en-US" dirty="0"/>
          </a:p>
          <a:p>
            <a:r>
              <a:rPr lang="en-US" dirty="0">
                <a:hlinkClick r:id="rId3"/>
              </a:rPr>
              <a:t>https://www.machinelearningplus.com/time-series/arima-model-time-series-forecasting-python/</a:t>
            </a:r>
            <a:endParaRPr lang="en-US" dirty="0"/>
          </a:p>
          <a:p>
            <a:r>
              <a:rPr lang="en-US" dirty="0">
                <a:hlinkClick r:id="rId4"/>
              </a:rPr>
              <a:t>https://www.statisticshowto.com/probability-and-statistics/statistics-definitions/mean-squared-error/</a:t>
            </a:r>
            <a:r>
              <a:rPr lang="en-US" dirty="0"/>
              <a:t> </a:t>
            </a:r>
          </a:p>
        </p:txBody>
      </p:sp>
    </p:spTree>
    <p:extLst>
      <p:ext uri="{BB962C8B-B14F-4D97-AF65-F5344CB8AC3E}">
        <p14:creationId xmlns:p14="http://schemas.microsoft.com/office/powerpoint/2010/main" val="1546288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Digital financial graphs in 3D">
            <a:extLst>
              <a:ext uri="{FF2B5EF4-FFF2-40B4-BE49-F238E27FC236}">
                <a16:creationId xmlns:a16="http://schemas.microsoft.com/office/drawing/2014/main" id="{091EB0DC-77B1-6357-FAE8-764E4B866DB3}"/>
              </a:ext>
            </a:extLst>
          </p:cNvPr>
          <p:cNvPicPr>
            <a:picLocks noChangeAspect="1"/>
          </p:cNvPicPr>
          <p:nvPr/>
        </p:nvPicPr>
        <p:blipFill>
          <a:blip r:embed="rId3"/>
          <a:srcRect t="18212" b="9440"/>
          <a:stretch/>
        </p:blipFill>
        <p:spPr>
          <a:xfrm>
            <a:off x="20" y="10"/>
            <a:ext cx="12191980" cy="6857990"/>
          </a:xfrm>
          <a:prstGeom prst="rect">
            <a:avLst/>
          </a:prstGeom>
        </p:spPr>
      </p:pic>
      <p:sp useBgFill="1">
        <p:nvSpPr>
          <p:cNvPr id="16" name="Freeform 5">
            <a:extLst>
              <a:ext uri="{FF2B5EF4-FFF2-40B4-BE49-F238E27FC236}">
                <a16:creationId xmlns:a16="http://schemas.microsoft.com/office/drawing/2014/main" id="{051F07E2-B05C-41F9-A9EE-4AC115603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1874" y="586660"/>
            <a:ext cx="10777950" cy="5679835"/>
          </a:xfrm>
          <a:custGeom>
            <a:avLst/>
            <a:gdLst>
              <a:gd name="T0" fmla="*/ 2209 w 2250"/>
              <a:gd name="T1" fmla="*/ 0 h 1185"/>
              <a:gd name="T2" fmla="*/ 1419 w 2250"/>
              <a:gd name="T3" fmla="*/ 0 h 1185"/>
              <a:gd name="T4" fmla="*/ 830 w 2250"/>
              <a:gd name="T5" fmla="*/ 0 h 1185"/>
              <a:gd name="T6" fmla="*/ 40 w 2250"/>
              <a:gd name="T7" fmla="*/ 0 h 1185"/>
              <a:gd name="T8" fmla="*/ 0 w 2250"/>
              <a:gd name="T9" fmla="*/ 46 h 1185"/>
              <a:gd name="T10" fmla="*/ 0 w 2250"/>
              <a:gd name="T11" fmla="*/ 1140 h 1185"/>
              <a:gd name="T12" fmla="*/ 40 w 2250"/>
              <a:gd name="T13" fmla="*/ 1185 h 1185"/>
              <a:gd name="T14" fmla="*/ 830 w 2250"/>
              <a:gd name="T15" fmla="*/ 1185 h 1185"/>
              <a:gd name="T16" fmla="*/ 1419 w 2250"/>
              <a:gd name="T17" fmla="*/ 1185 h 1185"/>
              <a:gd name="T18" fmla="*/ 2209 w 2250"/>
              <a:gd name="T19" fmla="*/ 1185 h 1185"/>
              <a:gd name="T20" fmla="*/ 2250 w 2250"/>
              <a:gd name="T21" fmla="*/ 1140 h 1185"/>
              <a:gd name="T22" fmla="*/ 2250 w 2250"/>
              <a:gd name="T23" fmla="*/ 46 h 1185"/>
              <a:gd name="T24" fmla="*/ 2209 w 2250"/>
              <a:gd name="T25" fmla="*/ 0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0" h="1185">
                <a:moveTo>
                  <a:pt x="2209" y="0"/>
                </a:moveTo>
                <a:cubicBezTo>
                  <a:pt x="1419" y="0"/>
                  <a:pt x="1419" y="0"/>
                  <a:pt x="1419" y="0"/>
                </a:cubicBezTo>
                <a:cubicBezTo>
                  <a:pt x="830" y="0"/>
                  <a:pt x="830" y="0"/>
                  <a:pt x="830" y="0"/>
                </a:cubicBezTo>
                <a:cubicBezTo>
                  <a:pt x="40" y="0"/>
                  <a:pt x="40" y="0"/>
                  <a:pt x="40" y="0"/>
                </a:cubicBezTo>
                <a:cubicBezTo>
                  <a:pt x="18" y="0"/>
                  <a:pt x="0" y="20"/>
                  <a:pt x="0" y="46"/>
                </a:cubicBezTo>
                <a:cubicBezTo>
                  <a:pt x="0" y="1140"/>
                  <a:pt x="0" y="1140"/>
                  <a:pt x="0" y="1140"/>
                </a:cubicBezTo>
                <a:cubicBezTo>
                  <a:pt x="0" y="1165"/>
                  <a:pt x="18" y="1185"/>
                  <a:pt x="40" y="1185"/>
                </a:cubicBezTo>
                <a:cubicBezTo>
                  <a:pt x="830" y="1185"/>
                  <a:pt x="830" y="1185"/>
                  <a:pt x="830" y="1185"/>
                </a:cubicBezTo>
                <a:cubicBezTo>
                  <a:pt x="1419" y="1185"/>
                  <a:pt x="1419" y="1185"/>
                  <a:pt x="1419" y="1185"/>
                </a:cubicBezTo>
                <a:cubicBezTo>
                  <a:pt x="2209" y="1185"/>
                  <a:pt x="2209" y="1185"/>
                  <a:pt x="2209" y="1185"/>
                </a:cubicBezTo>
                <a:cubicBezTo>
                  <a:pt x="2232" y="1185"/>
                  <a:pt x="2250" y="1165"/>
                  <a:pt x="2250" y="1140"/>
                </a:cubicBezTo>
                <a:cubicBezTo>
                  <a:pt x="2250" y="46"/>
                  <a:pt x="2250" y="46"/>
                  <a:pt x="2250" y="46"/>
                </a:cubicBezTo>
                <a:cubicBezTo>
                  <a:pt x="2250" y="20"/>
                  <a:pt x="2232" y="0"/>
                  <a:pt x="2209"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2F59A41-BC2D-F340-5AE1-C67DCCDB95D6}"/>
              </a:ext>
            </a:extLst>
          </p:cNvPr>
          <p:cNvSpPr>
            <a:spLocks noGrp="1"/>
          </p:cNvSpPr>
          <p:nvPr>
            <p:ph type="title"/>
          </p:nvPr>
        </p:nvSpPr>
        <p:spPr>
          <a:xfrm>
            <a:off x="1041399" y="855133"/>
            <a:ext cx="10098553" cy="1123791"/>
          </a:xfrm>
        </p:spPr>
        <p:txBody>
          <a:bodyPr>
            <a:normAutofit/>
          </a:bodyPr>
          <a:lstStyle/>
          <a:p>
            <a:r>
              <a:rPr lang="en-US" dirty="0"/>
              <a:t>Introduction to the Dataset</a:t>
            </a:r>
          </a:p>
        </p:txBody>
      </p:sp>
      <p:sp>
        <p:nvSpPr>
          <p:cNvPr id="3" name="Content Placeholder 2">
            <a:extLst>
              <a:ext uri="{FF2B5EF4-FFF2-40B4-BE49-F238E27FC236}">
                <a16:creationId xmlns:a16="http://schemas.microsoft.com/office/drawing/2014/main" id="{80872833-0DB7-ECE2-AB7D-9CD24EE69981}"/>
              </a:ext>
            </a:extLst>
          </p:cNvPr>
          <p:cNvSpPr>
            <a:spLocks noGrp="1"/>
          </p:cNvSpPr>
          <p:nvPr>
            <p:ph idx="1"/>
          </p:nvPr>
        </p:nvSpPr>
        <p:spPr>
          <a:xfrm>
            <a:off x="1041400" y="2185984"/>
            <a:ext cx="10098552" cy="3605216"/>
          </a:xfrm>
        </p:spPr>
        <p:txBody>
          <a:bodyPr anchor="ctr">
            <a:normAutofit/>
          </a:bodyPr>
          <a:lstStyle/>
          <a:p>
            <a:r>
              <a:rPr lang="en-US" dirty="0"/>
              <a:t>The dataset taken has stock price details of NVIDIA, which is one of the most valuable companies around the globe.</a:t>
            </a:r>
          </a:p>
          <a:p>
            <a:r>
              <a:rPr lang="en-US" dirty="0"/>
              <a:t>The dataset has 437 observations and has 7 variables which are Date, Open, High, Low, Adj Close, Close and Volume and this data is collected between 2023-2024.</a:t>
            </a:r>
          </a:p>
          <a:p>
            <a:r>
              <a:rPr lang="en-US" dirty="0"/>
              <a:t>As part of the project, we will predict close value of the data using ML models and compare them with the actual data and understand which model is more efficient for historic data.</a:t>
            </a:r>
          </a:p>
        </p:txBody>
      </p:sp>
    </p:spTree>
    <p:extLst>
      <p:ext uri="{BB962C8B-B14F-4D97-AF65-F5344CB8AC3E}">
        <p14:creationId xmlns:p14="http://schemas.microsoft.com/office/powerpoint/2010/main" val="1229574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7149-B49F-E421-C753-3879CE9F7B0F}"/>
              </a:ext>
            </a:extLst>
          </p:cNvPr>
          <p:cNvSpPr>
            <a:spLocks noGrp="1"/>
          </p:cNvSpPr>
          <p:nvPr>
            <p:ph type="title"/>
          </p:nvPr>
        </p:nvSpPr>
        <p:spPr>
          <a:xfrm>
            <a:off x="913795" y="609600"/>
            <a:ext cx="10353762" cy="1257300"/>
          </a:xfrm>
        </p:spPr>
        <p:txBody>
          <a:bodyPr>
            <a:normAutofit/>
          </a:bodyPr>
          <a:lstStyle/>
          <a:p>
            <a:r>
              <a:rPr lang="en-US"/>
              <a:t>Data Cleaning and Preprocessing</a:t>
            </a:r>
            <a:endParaRPr lang="en-US" dirty="0"/>
          </a:p>
        </p:txBody>
      </p:sp>
      <p:graphicFrame>
        <p:nvGraphicFramePr>
          <p:cNvPr id="5" name="Content Placeholder 2">
            <a:extLst>
              <a:ext uri="{FF2B5EF4-FFF2-40B4-BE49-F238E27FC236}">
                <a16:creationId xmlns:a16="http://schemas.microsoft.com/office/drawing/2014/main" id="{639B0AF0-B482-EBA7-FD59-93FECA0FEC2A}"/>
              </a:ext>
            </a:extLst>
          </p:cNvPr>
          <p:cNvGraphicFramePr>
            <a:graphicFrameLocks noGrp="1"/>
          </p:cNvGraphicFramePr>
          <p:nvPr>
            <p:ph idx="1"/>
            <p:extLst>
              <p:ext uri="{D42A27DB-BD31-4B8C-83A1-F6EECF244321}">
                <p14:modId xmlns:p14="http://schemas.microsoft.com/office/powerpoint/2010/main" val="167668019"/>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0098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96281C-838D-4BCD-BE5A-552E3519C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FAE33-E663-57B8-EDE0-F406FA488BA7}"/>
              </a:ext>
            </a:extLst>
          </p:cNvPr>
          <p:cNvSpPr>
            <a:spLocks noGrp="1"/>
          </p:cNvSpPr>
          <p:nvPr>
            <p:ph type="title"/>
          </p:nvPr>
        </p:nvSpPr>
        <p:spPr>
          <a:xfrm>
            <a:off x="913795" y="965196"/>
            <a:ext cx="4644323" cy="1562850"/>
          </a:xfrm>
        </p:spPr>
        <p:txBody>
          <a:bodyPr>
            <a:normAutofit/>
          </a:bodyPr>
          <a:lstStyle/>
          <a:p>
            <a:pPr algn="l"/>
            <a:r>
              <a:rPr lang="en-US" sz="3300"/>
              <a:t>Correlation between the Variables</a:t>
            </a:r>
          </a:p>
        </p:txBody>
      </p:sp>
      <p:sp>
        <p:nvSpPr>
          <p:cNvPr id="3" name="Content Placeholder 2">
            <a:extLst>
              <a:ext uri="{FF2B5EF4-FFF2-40B4-BE49-F238E27FC236}">
                <a16:creationId xmlns:a16="http://schemas.microsoft.com/office/drawing/2014/main" id="{E7F84D26-7B6C-3F08-13EB-D6C9E8ABF805}"/>
              </a:ext>
            </a:extLst>
          </p:cNvPr>
          <p:cNvSpPr>
            <a:spLocks noGrp="1"/>
          </p:cNvSpPr>
          <p:nvPr>
            <p:ph idx="1"/>
          </p:nvPr>
        </p:nvSpPr>
        <p:spPr>
          <a:xfrm>
            <a:off x="913795" y="2683435"/>
            <a:ext cx="4644323" cy="3107764"/>
          </a:xfrm>
        </p:spPr>
        <p:txBody>
          <a:bodyPr>
            <a:normAutofit/>
          </a:bodyPr>
          <a:lstStyle/>
          <a:p>
            <a:r>
              <a:rPr lang="en-US"/>
              <a:t>We have observed Adj close and Close values to be the same value due which we have dropped Adj Close to avoid multicollinearity within the ML models which would be build in the later stages.</a:t>
            </a:r>
            <a:endParaRPr lang="en-US" dirty="0"/>
          </a:p>
        </p:txBody>
      </p:sp>
      <p:sp>
        <p:nvSpPr>
          <p:cNvPr id="12" name="Rectangle 11">
            <a:extLst>
              <a:ext uri="{FF2B5EF4-FFF2-40B4-BE49-F238E27FC236}">
                <a16:creationId xmlns:a16="http://schemas.microsoft.com/office/drawing/2014/main" id="{A0DBF9AA-DD4B-4A5E-B4E5-CA1FD99D2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965196"/>
            <a:ext cx="5121372"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and blue matrix&#10;&#10;Description automatically generated">
            <a:extLst>
              <a:ext uri="{FF2B5EF4-FFF2-40B4-BE49-F238E27FC236}">
                <a16:creationId xmlns:a16="http://schemas.microsoft.com/office/drawing/2014/main" id="{15AB1D1B-CC53-FEDE-23D4-038CFD29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762" y="1768600"/>
            <a:ext cx="4233113" cy="3174834"/>
          </a:xfrm>
          <a:prstGeom prst="rect">
            <a:avLst/>
          </a:prstGeom>
        </p:spPr>
      </p:pic>
    </p:spTree>
    <p:extLst>
      <p:ext uri="{BB962C8B-B14F-4D97-AF65-F5344CB8AC3E}">
        <p14:creationId xmlns:p14="http://schemas.microsoft.com/office/powerpoint/2010/main" val="2207010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649E7-031B-F313-50ED-EB2823A4F369}"/>
              </a:ext>
            </a:extLst>
          </p:cNvPr>
          <p:cNvSpPr>
            <a:spLocks noGrp="1"/>
          </p:cNvSpPr>
          <p:nvPr>
            <p:ph type="title"/>
          </p:nvPr>
        </p:nvSpPr>
        <p:spPr>
          <a:xfrm>
            <a:off x="5146160" y="609599"/>
            <a:ext cx="5978072" cy="1505804"/>
          </a:xfrm>
        </p:spPr>
        <p:txBody>
          <a:bodyPr>
            <a:normAutofit/>
          </a:bodyPr>
          <a:lstStyle/>
          <a:p>
            <a:r>
              <a:rPr lang="en-US" dirty="0"/>
              <a:t>Model 1: Linear Regression</a:t>
            </a:r>
          </a:p>
        </p:txBody>
      </p:sp>
      <p:pic>
        <p:nvPicPr>
          <p:cNvPr id="5" name="Picture 4" descr="A calculus formula">
            <a:extLst>
              <a:ext uri="{FF2B5EF4-FFF2-40B4-BE49-F238E27FC236}">
                <a16:creationId xmlns:a16="http://schemas.microsoft.com/office/drawing/2014/main" id="{5C149E19-78A6-FE5C-4749-6C931D7F6FAB}"/>
              </a:ext>
            </a:extLst>
          </p:cNvPr>
          <p:cNvPicPr>
            <a:picLocks noChangeAspect="1"/>
          </p:cNvPicPr>
          <p:nvPr/>
        </p:nvPicPr>
        <p:blipFill>
          <a:blip r:embed="rId3"/>
          <a:srcRect l="24730" r="30773" b="-2"/>
          <a:stretch/>
        </p:blipFill>
        <p:spPr>
          <a:xfrm>
            <a:off x="-10649" y="1"/>
            <a:ext cx="4571649" cy="6858000"/>
          </a:xfrm>
          <a:prstGeom prst="rect">
            <a:avLst/>
          </a:prstGeom>
        </p:spPr>
      </p:pic>
      <p:pic>
        <p:nvPicPr>
          <p:cNvPr id="11" name="Picture 10">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3" name="Content Placeholder 2">
            <a:extLst>
              <a:ext uri="{FF2B5EF4-FFF2-40B4-BE49-F238E27FC236}">
                <a16:creationId xmlns:a16="http://schemas.microsoft.com/office/drawing/2014/main" id="{A7F0B4D3-FE93-4E7A-456D-0F6F18D8FFEB}"/>
              </a:ext>
            </a:extLst>
          </p:cNvPr>
          <p:cNvSpPr>
            <a:spLocks noGrp="1"/>
          </p:cNvSpPr>
          <p:nvPr>
            <p:ph idx="1"/>
          </p:nvPr>
        </p:nvSpPr>
        <p:spPr>
          <a:xfrm>
            <a:off x="5146160" y="2286000"/>
            <a:ext cx="5978072" cy="3477088"/>
          </a:xfrm>
        </p:spPr>
        <p:txBody>
          <a:bodyPr anchor="ctr">
            <a:normAutofit/>
          </a:bodyPr>
          <a:lstStyle/>
          <a:p>
            <a:r>
              <a:rPr lang="en-US" dirty="0"/>
              <a:t>Based on the correlation Matrix, we had built the model where the independent variables are Open, High, Low and Volume and the dependent variable is Close.</a:t>
            </a:r>
          </a:p>
          <a:p>
            <a:r>
              <a:rPr lang="en-US" dirty="0"/>
              <a:t>And based on that the sample equation was:</a:t>
            </a:r>
          </a:p>
          <a:p>
            <a:pPr marL="36900" indent="0">
              <a:buNone/>
            </a:pPr>
            <a:r>
              <a:rPr lang="en-US" dirty="0"/>
              <a:t>	Close = (0.99837*Open)+(0.99918*High)+(0.99944*Low)-(0.24257*Volume)</a:t>
            </a:r>
          </a:p>
          <a:p>
            <a:pPr marL="36900" indent="0">
              <a:buNone/>
            </a:pPr>
            <a:r>
              <a:rPr lang="en-US" dirty="0"/>
              <a:t>	</a:t>
            </a:r>
          </a:p>
        </p:txBody>
      </p:sp>
    </p:spTree>
    <p:extLst>
      <p:ext uri="{BB962C8B-B14F-4D97-AF65-F5344CB8AC3E}">
        <p14:creationId xmlns:p14="http://schemas.microsoft.com/office/powerpoint/2010/main" val="3463127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B397A0E-981D-C758-8D53-FB32A5787DFA}"/>
              </a:ext>
            </a:extLst>
          </p:cNvPr>
          <p:cNvPicPr>
            <a:picLocks noChangeAspect="1"/>
          </p:cNvPicPr>
          <p:nvPr/>
        </p:nvPicPr>
        <p:blipFill>
          <a:blip r:embed="rId2">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AD7FBA4-4F48-5204-7F43-7918D20A268C}"/>
              </a:ext>
            </a:extLst>
          </p:cNvPr>
          <p:cNvSpPr>
            <a:spLocks noGrp="1"/>
          </p:cNvSpPr>
          <p:nvPr>
            <p:ph type="title"/>
          </p:nvPr>
        </p:nvSpPr>
        <p:spPr>
          <a:xfrm>
            <a:off x="913795" y="609600"/>
            <a:ext cx="10353762" cy="1257300"/>
          </a:xfrm>
        </p:spPr>
        <p:txBody>
          <a:bodyPr>
            <a:normAutofit/>
          </a:bodyPr>
          <a:lstStyle/>
          <a:p>
            <a:r>
              <a:rPr lang="en-US" dirty="0"/>
              <a:t>Model 1: Evaluation</a:t>
            </a:r>
          </a:p>
        </p:txBody>
      </p:sp>
      <p:sp>
        <p:nvSpPr>
          <p:cNvPr id="3" name="Content Placeholder 2">
            <a:extLst>
              <a:ext uri="{FF2B5EF4-FFF2-40B4-BE49-F238E27FC236}">
                <a16:creationId xmlns:a16="http://schemas.microsoft.com/office/drawing/2014/main" id="{62764DB9-5FA0-D55A-AEC5-A1FFCD2D4CA8}"/>
              </a:ext>
            </a:extLst>
          </p:cNvPr>
          <p:cNvSpPr>
            <a:spLocks noGrp="1"/>
          </p:cNvSpPr>
          <p:nvPr>
            <p:ph idx="1"/>
          </p:nvPr>
        </p:nvSpPr>
        <p:spPr>
          <a:xfrm>
            <a:off x="913795" y="2076450"/>
            <a:ext cx="10353762" cy="3714749"/>
          </a:xfrm>
        </p:spPr>
        <p:txBody>
          <a:bodyPr anchor="ctr">
            <a:normAutofit/>
          </a:bodyPr>
          <a:lstStyle/>
          <a:p>
            <a:r>
              <a:rPr lang="en-US" dirty="0"/>
              <a:t>After testing the model for accuracy, we have got the below results:</a:t>
            </a:r>
          </a:p>
          <a:p>
            <a:pPr marL="36900" indent="0">
              <a:buNone/>
            </a:pPr>
            <a:r>
              <a:rPr lang="en-US" dirty="0"/>
              <a:t>	Mean Squared Error of the linear Regression model: 2.1966</a:t>
            </a:r>
          </a:p>
          <a:p>
            <a:pPr marL="36900" indent="0">
              <a:buNone/>
            </a:pPr>
            <a:r>
              <a:rPr lang="en-US" dirty="0"/>
              <a:t>	R-squared of the linear Regression model: 0.9699</a:t>
            </a:r>
          </a:p>
          <a:p>
            <a:pPr marL="36900" indent="0">
              <a:buNone/>
            </a:pPr>
            <a:r>
              <a:rPr lang="en-US" dirty="0"/>
              <a:t>	Mean Absolute Percentage Error of the linear Regression model: 1.01%</a:t>
            </a:r>
          </a:p>
          <a:p>
            <a:r>
              <a:rPr lang="en-US" dirty="0"/>
              <a:t>Based on the above metrics, we can observe that the model was a good fit to the data since the R- Squared value is close to 1 and with lower Mean-Squared error value.</a:t>
            </a:r>
          </a:p>
        </p:txBody>
      </p:sp>
    </p:spTree>
    <p:extLst>
      <p:ext uri="{BB962C8B-B14F-4D97-AF65-F5344CB8AC3E}">
        <p14:creationId xmlns:p14="http://schemas.microsoft.com/office/powerpoint/2010/main" val="486650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070021-87E3-BF53-BD73-AF38143FD416}"/>
              </a:ext>
            </a:extLst>
          </p:cNvPr>
          <p:cNvSpPr>
            <a:spLocks noGrp="1"/>
          </p:cNvSpPr>
          <p:nvPr>
            <p:ph type="title"/>
          </p:nvPr>
        </p:nvSpPr>
        <p:spPr>
          <a:xfrm>
            <a:off x="5146160" y="609599"/>
            <a:ext cx="5978072" cy="1505804"/>
          </a:xfrm>
        </p:spPr>
        <p:txBody>
          <a:bodyPr>
            <a:normAutofit/>
          </a:bodyPr>
          <a:lstStyle/>
          <a:p>
            <a:r>
              <a:rPr lang="en-US" dirty="0"/>
              <a:t>Model 2: ARIMA</a:t>
            </a:r>
          </a:p>
        </p:txBody>
      </p:sp>
      <p:pic>
        <p:nvPicPr>
          <p:cNvPr id="5" name="Picture 4" descr="Sunlit desk">
            <a:extLst>
              <a:ext uri="{FF2B5EF4-FFF2-40B4-BE49-F238E27FC236}">
                <a16:creationId xmlns:a16="http://schemas.microsoft.com/office/drawing/2014/main" id="{6F73EA71-1576-1253-A737-A1CE80AC6982}"/>
              </a:ext>
            </a:extLst>
          </p:cNvPr>
          <p:cNvPicPr>
            <a:picLocks noChangeAspect="1"/>
          </p:cNvPicPr>
          <p:nvPr/>
        </p:nvPicPr>
        <p:blipFill>
          <a:blip r:embed="rId3"/>
          <a:srcRect l="23630" r="31873" b="-2"/>
          <a:stretch/>
        </p:blipFill>
        <p:spPr>
          <a:xfrm>
            <a:off x="-10649" y="1"/>
            <a:ext cx="4571649" cy="6858000"/>
          </a:xfrm>
          <a:prstGeom prst="rect">
            <a:avLst/>
          </a:prstGeom>
        </p:spPr>
      </p:pic>
      <p:pic>
        <p:nvPicPr>
          <p:cNvPr id="11" name="Picture 10">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3" name="Content Placeholder 2">
            <a:extLst>
              <a:ext uri="{FF2B5EF4-FFF2-40B4-BE49-F238E27FC236}">
                <a16:creationId xmlns:a16="http://schemas.microsoft.com/office/drawing/2014/main" id="{BE19BA51-9681-BCF3-A4E3-4E00097D6EB7}"/>
              </a:ext>
            </a:extLst>
          </p:cNvPr>
          <p:cNvSpPr>
            <a:spLocks noGrp="1"/>
          </p:cNvSpPr>
          <p:nvPr>
            <p:ph idx="1"/>
          </p:nvPr>
        </p:nvSpPr>
        <p:spPr>
          <a:xfrm>
            <a:off x="5146160" y="2286000"/>
            <a:ext cx="5978072" cy="3477088"/>
          </a:xfrm>
        </p:spPr>
        <p:txBody>
          <a:bodyPr anchor="ctr">
            <a:normAutofit/>
          </a:bodyPr>
          <a:lstStyle/>
          <a:p>
            <a:r>
              <a:rPr lang="en-US" dirty="0"/>
              <a:t>ARIMA or Auto Regressive moving average model is mostly used for forecasts or predictions. Since, we are using historic data we are testing its fit against the regression model and similar training and testing data would be used in this study.</a:t>
            </a:r>
          </a:p>
        </p:txBody>
      </p:sp>
    </p:spTree>
    <p:extLst>
      <p:ext uri="{BB962C8B-B14F-4D97-AF65-F5344CB8AC3E}">
        <p14:creationId xmlns:p14="http://schemas.microsoft.com/office/powerpoint/2010/main" val="2649370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7059D-F842-523C-CFD8-45E7FC38C638}"/>
              </a:ext>
            </a:extLst>
          </p:cNvPr>
          <p:cNvSpPr>
            <a:spLocks noGrp="1"/>
          </p:cNvSpPr>
          <p:nvPr>
            <p:ph type="title"/>
          </p:nvPr>
        </p:nvSpPr>
        <p:spPr>
          <a:xfrm>
            <a:off x="707900" y="4208220"/>
            <a:ext cx="3946393" cy="1850651"/>
          </a:xfrm>
        </p:spPr>
        <p:txBody>
          <a:bodyPr>
            <a:normAutofit/>
          </a:bodyPr>
          <a:lstStyle/>
          <a:p>
            <a:pPr algn="l"/>
            <a:r>
              <a:rPr lang="en-US" sz="3600"/>
              <a:t>Model 2: Evaluation</a:t>
            </a:r>
          </a:p>
        </p:txBody>
      </p:sp>
      <p:pic>
        <p:nvPicPr>
          <p:cNvPr id="5" name="Content Placeholder 4" descr="A graph with a line&#10;&#10;Description automatically generated">
            <a:extLst>
              <a:ext uri="{FF2B5EF4-FFF2-40B4-BE49-F238E27FC236}">
                <a16:creationId xmlns:a16="http://schemas.microsoft.com/office/drawing/2014/main" id="{4BB8B998-E8AE-6BC2-E425-031DA5FF2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860" y="643467"/>
            <a:ext cx="6076076" cy="3038039"/>
          </a:xfrm>
          <a:prstGeom prst="rect">
            <a:avLst/>
          </a:prstGeom>
        </p:spPr>
      </p:pic>
      <p:sp>
        <p:nvSpPr>
          <p:cNvPr id="9" name="Content Placeholder 8">
            <a:extLst>
              <a:ext uri="{FF2B5EF4-FFF2-40B4-BE49-F238E27FC236}">
                <a16:creationId xmlns:a16="http://schemas.microsoft.com/office/drawing/2014/main" id="{8914A8E3-1D35-C43E-7634-2EEF709B5F04}"/>
              </a:ext>
            </a:extLst>
          </p:cNvPr>
          <p:cNvSpPr>
            <a:spLocks noGrp="1"/>
          </p:cNvSpPr>
          <p:nvPr>
            <p:ph idx="1"/>
          </p:nvPr>
        </p:nvSpPr>
        <p:spPr>
          <a:xfrm>
            <a:off x="5139768" y="4208220"/>
            <a:ext cx="6430560" cy="1850651"/>
          </a:xfrm>
        </p:spPr>
        <p:txBody>
          <a:bodyPr anchor="ctr">
            <a:normAutofit/>
          </a:bodyPr>
          <a:lstStyle/>
          <a:p>
            <a:pPr>
              <a:lnSpc>
                <a:spcPct val="100000"/>
              </a:lnSpc>
            </a:pPr>
            <a:r>
              <a:rPr lang="en-US" sz="1600" dirty="0"/>
              <a:t>After testing the model for accuracy, we have got the below results:</a:t>
            </a:r>
          </a:p>
          <a:p>
            <a:pPr marL="36900" indent="0">
              <a:lnSpc>
                <a:spcPct val="100000"/>
              </a:lnSpc>
              <a:buNone/>
            </a:pPr>
            <a:r>
              <a:rPr lang="en-US" sz="1600" dirty="0"/>
              <a:t>	Mean Squared Error of the ARIMA model: 	298.9135</a:t>
            </a:r>
          </a:p>
          <a:p>
            <a:pPr marL="36900" indent="0">
              <a:lnSpc>
                <a:spcPct val="100000"/>
              </a:lnSpc>
              <a:buNone/>
            </a:pPr>
            <a:r>
              <a:rPr lang="en-US" sz="1600" dirty="0"/>
              <a:t>	Mean Absolute Percentage Error of ARIMA model:  12.39%</a:t>
            </a:r>
          </a:p>
          <a:p>
            <a:pPr>
              <a:lnSpc>
                <a:spcPct val="100000"/>
              </a:lnSpc>
            </a:pPr>
            <a:r>
              <a:rPr lang="en-US" sz="1600" dirty="0"/>
              <a:t>Since the Mean-Squared error is too high, we can say that the model is not a proper fit for the current data.</a:t>
            </a:r>
          </a:p>
        </p:txBody>
      </p:sp>
    </p:spTree>
    <p:extLst>
      <p:ext uri="{BB962C8B-B14F-4D97-AF65-F5344CB8AC3E}">
        <p14:creationId xmlns:p14="http://schemas.microsoft.com/office/powerpoint/2010/main" val="3213273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2C473-D28B-312F-B2BC-91F5DC251D4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Comparison of the results</a:t>
            </a:r>
          </a:p>
        </p:txBody>
      </p:sp>
      <p:sp>
        <p:nvSpPr>
          <p:cNvPr id="19" name="Rectangle 1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the growth of a company&#10;&#10;Description automatically generated with medium confidence">
            <a:extLst>
              <a:ext uri="{FF2B5EF4-FFF2-40B4-BE49-F238E27FC236}">
                <a16:creationId xmlns:a16="http://schemas.microsoft.com/office/drawing/2014/main" id="{37333455-BC81-05AD-CBBE-5812C5B69E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24315" y="1104875"/>
            <a:ext cx="6197668" cy="4648250"/>
          </a:xfrm>
          <a:prstGeom prst="rect">
            <a:avLst/>
          </a:prstGeom>
        </p:spPr>
      </p:pic>
    </p:spTree>
    <p:extLst>
      <p:ext uri="{BB962C8B-B14F-4D97-AF65-F5344CB8AC3E}">
        <p14:creationId xmlns:p14="http://schemas.microsoft.com/office/powerpoint/2010/main" val="3612238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Slate">
      <a:majorFont>
        <a:latin typeface="Bookman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A9690D1F27C9459DC7718DE3572C9C" ma:contentTypeVersion="12" ma:contentTypeDescription="Create a new document." ma:contentTypeScope="" ma:versionID="00709159e2568adab1c4bd7e8496f77f">
  <xsd:schema xmlns:xsd="http://www.w3.org/2001/XMLSchema" xmlns:xs="http://www.w3.org/2001/XMLSchema" xmlns:p="http://schemas.microsoft.com/office/2006/metadata/properties" xmlns:ns1="http://schemas.microsoft.com/sharepoint/v3" xmlns:ns3="9d5aae27-0190-4a05-beaf-43e5c4046d98" targetNamespace="http://schemas.microsoft.com/office/2006/metadata/properties" ma:root="true" ma:fieldsID="8473bf8c1fe36393138bca81ac67cb55" ns1:_="" ns3:_="">
    <xsd:import namespace="http://schemas.microsoft.com/sharepoint/v3"/>
    <xsd:import namespace="9d5aae27-0190-4a05-beaf-43e5c4046d98"/>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5aae27-0190-4a05-beaf-43e5c4046d9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9d5aae27-0190-4a05-beaf-43e5c4046d98" xsi:nil="true"/>
  </documentManagement>
</p:properties>
</file>

<file path=customXml/itemProps1.xml><?xml version="1.0" encoding="utf-8"?>
<ds:datastoreItem xmlns:ds="http://schemas.openxmlformats.org/officeDocument/2006/customXml" ds:itemID="{82028CAD-B3BF-4E87-BC7C-A887A29AF3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d5aae27-0190-4a05-beaf-43e5c4046d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AE2FA3-C827-433F-A61A-31D34D508349}">
  <ds:schemaRefs>
    <ds:schemaRef ds:uri="http://schemas.microsoft.com/sharepoint/v3/contenttype/forms"/>
  </ds:schemaRefs>
</ds:datastoreItem>
</file>

<file path=customXml/itemProps3.xml><?xml version="1.0" encoding="utf-8"?>
<ds:datastoreItem xmlns:ds="http://schemas.openxmlformats.org/officeDocument/2006/customXml" ds:itemID="{87E12529-4B97-45E8-B8A2-01847E130AC2}">
  <ds:schemaRefs>
    <ds:schemaRef ds:uri="9d5aae27-0190-4a05-beaf-43e5c4046d98"/>
    <ds:schemaRef ds:uri="http://www.w3.org/XML/1998/namespace"/>
    <ds:schemaRef ds:uri="http://schemas.microsoft.com/office/2006/metadata/properties"/>
    <ds:schemaRef ds:uri="http://schemas.openxmlformats.org/package/2006/metadata/core-properties"/>
    <ds:schemaRef ds:uri="http://schemas.microsoft.com/sharepoint/v3"/>
    <ds:schemaRef ds:uri="http://schemas.microsoft.com/office/2006/documentManagement/types"/>
    <ds:schemaRef ds:uri="http://purl.org/dc/dcmitype/"/>
    <ds:schemaRef ds:uri="http://schemas.microsoft.com/office/infopath/2007/PartnerControl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132</TotalTime>
  <Words>629</Words>
  <Application>Microsoft Office PowerPoint</Application>
  <PresentationFormat>Widescreen</PresentationFormat>
  <Paragraphs>43</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Bookman Old Style</vt:lpstr>
      <vt:lpstr>Franklin Gothic Book</vt:lpstr>
      <vt:lpstr>Wingdings 2</vt:lpstr>
      <vt:lpstr>SlateVTI</vt:lpstr>
      <vt:lpstr>NVIDIA Stock Price Analysis</vt:lpstr>
      <vt:lpstr>Introduction to the Dataset</vt:lpstr>
      <vt:lpstr>Data Cleaning and Preprocessing</vt:lpstr>
      <vt:lpstr>Correlation between the Variables</vt:lpstr>
      <vt:lpstr>Model 1: Linear Regression</vt:lpstr>
      <vt:lpstr>Model 1: Evaluation</vt:lpstr>
      <vt:lpstr>Model 2: ARIMA</vt:lpstr>
      <vt:lpstr>Model 2: Evaluation</vt:lpstr>
      <vt:lpstr>Comparison of the results</vt:lpstr>
      <vt:lpstr>Insights and Conclusion</vt:lpstr>
      <vt:lpstr>Meet the Teammates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Bhargav Gondesi</dc:creator>
  <cp:lastModifiedBy>Bhargav Gondesi</cp:lastModifiedBy>
  <cp:revision>2</cp:revision>
  <dcterms:created xsi:type="dcterms:W3CDTF">2024-11-06T02:54:43Z</dcterms:created>
  <dcterms:modified xsi:type="dcterms:W3CDTF">2024-11-06T05:07:32Z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0x010100F1A9690D1F27C9459DC7718DE3572C9C</vt:lpwstr>
  </property>
</Properties>
</file>